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6" r:id="rId7"/>
    <p:sldId id="267" r:id="rId8"/>
    <p:sldId id="262" r:id="rId9"/>
    <p:sldId id="259" r:id="rId10"/>
    <p:sldId id="264" r:id="rId11"/>
    <p:sldId id="263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anguille" initials="ba" lastIdx="1" clrIdx="0">
    <p:extLst>
      <p:ext uri="{19B8F6BF-5375-455C-9EA6-DF929625EA0E}">
        <p15:presenceInfo xmlns:p15="http://schemas.microsoft.com/office/powerpoint/2012/main" userId="537beb690fda38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o anguille" userId="537beb690fda3868" providerId="LiveId" clId="{8B1E897C-5A7C-456A-AB2A-B3B0FEC3D46A}"/>
    <pc:docChg chg="custSel modSld">
      <pc:chgData name="bruno anguille" userId="537beb690fda3868" providerId="LiveId" clId="{8B1E897C-5A7C-456A-AB2A-B3B0FEC3D46A}" dt="2021-10-12T19:41:00.033" v="85" actId="1076"/>
      <pc:docMkLst>
        <pc:docMk/>
      </pc:docMkLst>
      <pc:sldChg chg="modSp mod">
        <pc:chgData name="bruno anguille" userId="537beb690fda3868" providerId="LiveId" clId="{8B1E897C-5A7C-456A-AB2A-B3B0FEC3D46A}" dt="2021-10-12T19:38:17.530" v="4" actId="20577"/>
        <pc:sldMkLst>
          <pc:docMk/>
          <pc:sldMk cId="546776577" sldId="257"/>
        </pc:sldMkLst>
        <pc:spChg chg="mod">
          <ac:chgData name="bruno anguille" userId="537beb690fda3868" providerId="LiveId" clId="{8B1E897C-5A7C-456A-AB2A-B3B0FEC3D46A}" dt="2021-10-12T19:38:17.530" v="4" actId="20577"/>
          <ac:spMkLst>
            <pc:docMk/>
            <pc:sldMk cId="546776577" sldId="257"/>
            <ac:spMk id="3" creationId="{00000000-0000-0000-0000-000000000000}"/>
          </ac:spMkLst>
        </pc:spChg>
      </pc:sldChg>
      <pc:sldChg chg="modSp mod">
        <pc:chgData name="bruno anguille" userId="537beb690fda3868" providerId="LiveId" clId="{8B1E897C-5A7C-456A-AB2A-B3B0FEC3D46A}" dt="2021-10-12T19:39:36.625" v="74" actId="20577"/>
        <pc:sldMkLst>
          <pc:docMk/>
          <pc:sldMk cId="1418306376" sldId="262"/>
        </pc:sldMkLst>
        <pc:spChg chg="mod">
          <ac:chgData name="bruno anguille" userId="537beb690fda3868" providerId="LiveId" clId="{8B1E897C-5A7C-456A-AB2A-B3B0FEC3D46A}" dt="2021-10-12T19:39:36.625" v="74" actId="20577"/>
          <ac:spMkLst>
            <pc:docMk/>
            <pc:sldMk cId="1418306376" sldId="262"/>
            <ac:spMk id="3" creationId="{00000000-0000-0000-0000-000000000000}"/>
          </ac:spMkLst>
        </pc:spChg>
      </pc:sldChg>
      <pc:sldChg chg="modSp mod">
        <pc:chgData name="bruno anguille" userId="537beb690fda3868" providerId="LiveId" clId="{8B1E897C-5A7C-456A-AB2A-B3B0FEC3D46A}" dt="2021-10-12T19:41:00.033" v="85" actId="1076"/>
        <pc:sldMkLst>
          <pc:docMk/>
          <pc:sldMk cId="1439472745" sldId="265"/>
        </pc:sldMkLst>
        <pc:spChg chg="mod">
          <ac:chgData name="bruno anguille" userId="537beb690fda3868" providerId="LiveId" clId="{8B1E897C-5A7C-456A-AB2A-B3B0FEC3D46A}" dt="2021-10-12T19:40:52.026" v="84" actId="14100"/>
          <ac:spMkLst>
            <pc:docMk/>
            <pc:sldMk cId="1439472745" sldId="265"/>
            <ac:spMk id="3" creationId="{00000000-0000-0000-0000-000000000000}"/>
          </ac:spMkLst>
        </pc:spChg>
        <pc:picChg chg="mod">
          <ac:chgData name="bruno anguille" userId="537beb690fda3868" providerId="LiveId" clId="{8B1E897C-5A7C-456A-AB2A-B3B0FEC3D46A}" dt="2021-10-12T19:41:00.033" v="85" actId="1076"/>
          <ac:picMkLst>
            <pc:docMk/>
            <pc:sldMk cId="1439472745" sldId="265"/>
            <ac:picMk id="5" creationId="{B1FDEAAC-6BBF-4FE3-94CC-C7BEDCD1C2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09828-0AC7-4B26-9AC3-C5CA462A5FD9}" type="datetimeFigureOut">
              <a:rPr lang="fr-FR" smtClean="0"/>
              <a:pPr/>
              <a:t>12/10/2021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4872A-6D16-4C44-BD58-C81141E3387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4872A-6D16-4C44-BD58-C81141E33878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9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6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78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25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0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35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27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22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9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ENTENTE SPORTIVE DE NANTERRE – DOSSIER DE SPONSORING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8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3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9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3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4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8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5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5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2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53785" y="1380068"/>
            <a:ext cx="4978303" cy="2616199"/>
          </a:xfrm>
        </p:spPr>
        <p:txBody>
          <a:bodyPr>
            <a:normAutofit/>
          </a:bodyPr>
          <a:lstStyle/>
          <a:p>
            <a:r>
              <a:rPr lang="fr-FR"/>
              <a:t>DOSSIER DE PARTENARIAT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260615AE-7DBC-4FF7-9107-9FE957695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96987EDF-4C1C-4279-8411-58928D230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01" y="1216271"/>
            <a:ext cx="3341190" cy="41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4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2021-2022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Perdurer dans la pratique du vélo sur la ville de RUEIL MALMAISON.</a:t>
            </a:r>
          </a:p>
          <a:p>
            <a:endParaRPr lang="fr-FR" dirty="0"/>
          </a:p>
          <a:p>
            <a:r>
              <a:rPr lang="fr-FR" dirty="0"/>
              <a:t>Créer un pôle compétition à partir de 8 ans pour les courses de VTT et ainsi rivaliser avec les grands club de la région.</a:t>
            </a:r>
          </a:p>
          <a:p>
            <a:r>
              <a:rPr lang="fr-FR" dirty="0"/>
              <a:t>Acquérir des vélos de routes pour étoffer notre équipe de jeunes</a:t>
            </a:r>
          </a:p>
          <a:p>
            <a:endParaRPr lang="fr-FR" dirty="0"/>
          </a:p>
          <a:p>
            <a:r>
              <a:rPr lang="fr-FR" dirty="0"/>
              <a:t>Faire une stage d’apprentissage du vélo autre que dans la ville, et apprendre la vie en communauté avec enfants et parents dans un cadre de verdure.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338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BESOINS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2030136"/>
            <a:ext cx="10018713" cy="4827863"/>
          </a:xfrm>
        </p:spPr>
        <p:txBody>
          <a:bodyPr>
            <a:normAutofit/>
          </a:bodyPr>
          <a:lstStyle/>
          <a:p>
            <a:r>
              <a:rPr lang="fr-FR" dirty="0"/>
              <a:t>Avec </a:t>
            </a:r>
            <a:r>
              <a:rPr lang="fr-FR" dirty="0">
                <a:solidFill>
                  <a:schemeClr val="tx2"/>
                </a:solidFill>
              </a:rPr>
              <a:t>/Pour </a:t>
            </a:r>
            <a:r>
              <a:rPr lang="fr-FR" dirty="0"/>
              <a:t>notre  budget nous avons un besoins grandissant de matériels et équipements</a:t>
            </a:r>
          </a:p>
          <a:p>
            <a:r>
              <a:rPr lang="fr-FR" dirty="0"/>
              <a:t>Pour continuer notre activité,</a:t>
            </a:r>
          </a:p>
          <a:p>
            <a:r>
              <a:rPr lang="fr-FR" dirty="0"/>
              <a:t>- Mise aux normes du véhicule accompagnant,</a:t>
            </a:r>
          </a:p>
          <a:p>
            <a:r>
              <a:rPr lang="fr-FR" dirty="0"/>
              <a:t>- Matériel d’entrainement.</a:t>
            </a:r>
          </a:p>
          <a:p>
            <a:r>
              <a:rPr lang="fr-FR" dirty="0"/>
              <a:t>- Tenue complète pour tous « maillot, coupe-vent, cuissard, protection de la pluie, etc.… »</a:t>
            </a:r>
          </a:p>
          <a:p>
            <a:pPr>
              <a:buFontTx/>
              <a:buChar char="-"/>
            </a:pPr>
            <a:r>
              <a:rPr lang="fr-FR" dirty="0"/>
              <a:t>des vélos de routes pour les entrainements des grands</a:t>
            </a:r>
          </a:p>
          <a:p>
            <a:pPr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6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élo, extérieur, herbe, équitation&#10;&#10;Description générée automatiquement">
            <a:extLst>
              <a:ext uri="{FF2B5EF4-FFF2-40B4-BE49-F238E27FC236}">
                <a16:creationId xmlns:a16="http://schemas.microsoft.com/office/drawing/2014/main" id="{B0A5F59C-EA51-484E-AFEE-D2746E53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19" y="328807"/>
            <a:ext cx="2142126" cy="1779912"/>
          </a:xfrm>
          <a:prstGeom prst="rect">
            <a:avLst/>
          </a:prstGeom>
        </p:spPr>
      </p:pic>
      <p:pic>
        <p:nvPicPr>
          <p:cNvPr id="5" name="Image 4" descr="Une image contenant herbe, extérieur, personne, arbre&#10;&#10;Description générée automatiquement">
            <a:extLst>
              <a:ext uri="{FF2B5EF4-FFF2-40B4-BE49-F238E27FC236}">
                <a16:creationId xmlns:a16="http://schemas.microsoft.com/office/drawing/2014/main" id="{E21C214F-D587-428C-9219-394D00D7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030" y="328807"/>
            <a:ext cx="1990142" cy="2653523"/>
          </a:xfrm>
          <a:prstGeom prst="rect">
            <a:avLst/>
          </a:prstGeom>
        </p:spPr>
      </p:pic>
      <p:pic>
        <p:nvPicPr>
          <p:cNvPr id="7" name="Image 6" descr="Une image contenant extérieur, arbre, ciel, debout&#10;&#10;Description générée automatiquement">
            <a:extLst>
              <a:ext uri="{FF2B5EF4-FFF2-40B4-BE49-F238E27FC236}">
                <a16:creationId xmlns:a16="http://schemas.microsoft.com/office/drawing/2014/main" id="{69225B75-C40F-451F-A59D-8E581A9D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487" y="3018450"/>
            <a:ext cx="1770484" cy="23606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82DA6B-BE7F-4F24-8840-1505B0148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735" y="3595522"/>
            <a:ext cx="2511539" cy="2360646"/>
          </a:xfrm>
          <a:prstGeom prst="rect">
            <a:avLst/>
          </a:prstGeom>
        </p:spPr>
      </p:pic>
      <p:pic>
        <p:nvPicPr>
          <p:cNvPr id="19" name="Image 18" descr="Une image contenant arbre, extérieur, chapeau, fermer&#10;&#10;Description générée automatiquement">
            <a:extLst>
              <a:ext uri="{FF2B5EF4-FFF2-40B4-BE49-F238E27FC236}">
                <a16:creationId xmlns:a16="http://schemas.microsoft.com/office/drawing/2014/main" id="{3BC3E2B4-262F-4746-872D-1A5205A67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890" y="224933"/>
            <a:ext cx="2065176" cy="1548882"/>
          </a:xfrm>
          <a:prstGeom prst="rect">
            <a:avLst/>
          </a:prstGeom>
        </p:spPr>
      </p:pic>
      <p:pic>
        <p:nvPicPr>
          <p:cNvPr id="21" name="Image 20" descr="Une image contenant arbre, herbe, extérieur, champ&#10;&#10;Description générée automatiquement">
            <a:extLst>
              <a:ext uri="{FF2B5EF4-FFF2-40B4-BE49-F238E27FC236}">
                <a16:creationId xmlns:a16="http://schemas.microsoft.com/office/drawing/2014/main" id="{E10ACA65-3C5E-4080-BB8C-86B544E35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286" y="3167741"/>
            <a:ext cx="2811625" cy="210871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CD80023-5381-4436-A03D-5A95C6F69277}"/>
              </a:ext>
            </a:extLst>
          </p:cNvPr>
          <p:cNvSpPr txBox="1"/>
          <p:nvPr/>
        </p:nvSpPr>
        <p:spPr>
          <a:xfrm>
            <a:off x="2011719" y="2205917"/>
            <a:ext cx="2142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Sortie entrainement mercredi 14 avril 2021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7A6F17B-5FE6-455A-9C57-F16D10BA971B}"/>
              </a:ext>
            </a:extLst>
          </p:cNvPr>
          <p:cNvSpPr txBox="1"/>
          <p:nvPr/>
        </p:nvSpPr>
        <p:spPr>
          <a:xfrm>
            <a:off x="5330890" y="1916780"/>
            <a:ext cx="2065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Journée olympique de Rueil Malmaison les 23,24 et 25 juin 2021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9F193B3-172B-4B30-8FA6-A4CE52503351}"/>
              </a:ext>
            </a:extLst>
          </p:cNvPr>
          <p:cNvSpPr txBox="1"/>
          <p:nvPr/>
        </p:nvSpPr>
        <p:spPr>
          <a:xfrm>
            <a:off x="8852030" y="3041779"/>
            <a:ext cx="1990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Podium complet de nos cadets à SAGY le 27 juin 2021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397391F-AAB1-4C3A-A870-7E1DC4E845F0}"/>
              </a:ext>
            </a:extLst>
          </p:cNvPr>
          <p:cNvSpPr txBox="1"/>
          <p:nvPr/>
        </p:nvSpPr>
        <p:spPr>
          <a:xfrm>
            <a:off x="1642188" y="5586836"/>
            <a:ext cx="1770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Podium juniors le 27 juin 2021 à </a:t>
            </a:r>
            <a:r>
              <a:rPr lang="fr-FR" sz="1100" dirty="0" err="1"/>
              <a:t>sagy</a:t>
            </a:r>
            <a:endParaRPr lang="fr-FR" sz="11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0F67BB6-8382-4000-9B3D-F348B2FE87B9}"/>
              </a:ext>
            </a:extLst>
          </p:cNvPr>
          <p:cNvSpPr txBox="1"/>
          <p:nvPr/>
        </p:nvSpPr>
        <p:spPr>
          <a:xfrm>
            <a:off x="5116286" y="5771502"/>
            <a:ext cx="2811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Ateliers VTT pour les jeunes écoliers de Rueil Malmaison 23,24 et juin 2021</a:t>
            </a:r>
          </a:p>
        </p:txBody>
      </p:sp>
    </p:spTree>
    <p:extLst>
      <p:ext uri="{BB962C8B-B14F-4D97-AF65-F5344CB8AC3E}">
        <p14:creationId xmlns:p14="http://schemas.microsoft.com/office/powerpoint/2010/main" val="19611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4980" y="237930"/>
            <a:ext cx="10018713" cy="704461"/>
          </a:xfrm>
        </p:spPr>
        <p:txBody>
          <a:bodyPr/>
          <a:lstStyle/>
          <a:p>
            <a:pPr algn="ctr"/>
            <a:r>
              <a:rPr lang="fr-FR" dirty="0"/>
              <a:t>CONTRAT DE PARTENARIAT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110" y="942392"/>
            <a:ext cx="11437114" cy="5793968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Contrat de partenariat</a:t>
            </a:r>
          </a:p>
          <a:p>
            <a:pPr algn="ctr"/>
            <a:r>
              <a:rPr lang="fr-FR" b="1" dirty="0"/>
              <a:t>Sponsoring déductible de vos impôts </a:t>
            </a:r>
          </a:p>
          <a:p>
            <a:pPr algn="ctr"/>
            <a:r>
              <a:rPr lang="fr-FR" sz="1800" dirty="0"/>
              <a:t>En France ,les sommes versées par les sponsors sont considérées comme des dépenses destinées a promouvoir l'image de votre entreprise et sont déductibles de leur résultat imposable (article 391.7 du Code Général des Impôts) </a:t>
            </a:r>
          </a:p>
          <a:p>
            <a:pPr algn="ctr"/>
            <a:r>
              <a:rPr lang="fr-FR" sz="1800" dirty="0"/>
              <a:t>Vous pouvez nous soutenir financièrement ou en matériel.</a:t>
            </a:r>
          </a:p>
          <a:p>
            <a:pPr algn="ctr"/>
            <a:r>
              <a:rPr lang="fr-FR" sz="1800" dirty="0"/>
              <a:t>Notre offre de sponsoring:</a:t>
            </a:r>
          </a:p>
          <a:p>
            <a:pPr algn="ctr"/>
            <a:r>
              <a:rPr lang="fr-FR" sz="1800" dirty="0"/>
              <a:t>Visibilité sur notre site internet (450 visiteurs par semaine) </a:t>
            </a:r>
            <a:r>
              <a:rPr lang="fr-FR" sz="1800" dirty="0">
                <a:solidFill>
                  <a:schemeClr val="tx2"/>
                </a:solidFill>
              </a:rPr>
              <a:t>et réseaux sociaux</a:t>
            </a:r>
          </a:p>
          <a:p>
            <a:pPr algn="ctr"/>
            <a:r>
              <a:rPr lang="fr-FR" sz="1800" dirty="0"/>
              <a:t>Logos de votre société sur les maillots des coureurs </a:t>
            </a:r>
          </a:p>
          <a:p>
            <a:pPr algn="ctr"/>
            <a:r>
              <a:rPr lang="fr-FR" sz="1800" dirty="0"/>
              <a:t>Logos de votre société sur nos véhicules</a:t>
            </a:r>
          </a:p>
          <a:p>
            <a:pPr algn="ctr"/>
            <a:r>
              <a:rPr lang="fr-FR" sz="1800" dirty="0"/>
              <a:t>Ce contrat engage la Ste ...</a:t>
            </a:r>
            <a:r>
              <a:rPr lang="fr-FR" sz="1600" dirty="0"/>
              <a:t>..........</a:t>
            </a:r>
            <a:r>
              <a:rPr lang="fr-FR" sz="1800" dirty="0"/>
              <a:t>...... pour minimum deux saisons pour une somme de ................ € par saisons </a:t>
            </a:r>
          </a:p>
          <a:p>
            <a:pPr marL="0" indent="0" algn="ctr">
              <a:buNone/>
            </a:pPr>
            <a:r>
              <a:rPr lang="fr-FR" sz="1800" dirty="0" err="1"/>
              <a:t>Resp</a:t>
            </a:r>
            <a:r>
              <a:rPr lang="fr-FR" sz="1800" dirty="0"/>
              <a:t> de la section Date  00/00/2021                                                Partenaire</a:t>
            </a:r>
          </a:p>
          <a:p>
            <a:pPr lvl="3"/>
            <a:r>
              <a:rPr lang="fr-FR" dirty="0" err="1"/>
              <a:t>Resp</a:t>
            </a:r>
            <a:r>
              <a:rPr lang="fr-FR" dirty="0"/>
              <a:t> sponsors M. DUBACQ  Président B.ANGUILLE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FDEAAC-6BBF-4FE3-94CC-C7BEDCD1C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704" y="6231535"/>
            <a:ext cx="1604963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7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PRESENTATION DE SECTION CYCLISME DU R.A.C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5606" y="2039493"/>
            <a:ext cx="9028196" cy="431897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La section cyclisme de RUEIL MALMAISON est composée de trois disciplines distinctes:</a:t>
            </a:r>
          </a:p>
          <a:p>
            <a:pPr algn="just"/>
            <a:r>
              <a:rPr lang="fr-FR" dirty="0"/>
              <a:t>La ROUTE qui comprend 44 membres dont 14 jeunes.</a:t>
            </a:r>
          </a:p>
          <a:p>
            <a:pPr algn="just"/>
            <a:r>
              <a:rPr lang="fr-FR" dirty="0"/>
              <a:t>Cette discipline a remportée 6 victoires et 10 podiums </a:t>
            </a:r>
            <a:r>
              <a:rPr lang="fr-FR" dirty="0">
                <a:solidFill>
                  <a:schemeClr val="tx2"/>
                </a:solidFill>
              </a:rPr>
              <a:t>dont </a:t>
            </a:r>
            <a:r>
              <a:rPr lang="fr-FR" dirty="0"/>
              <a:t>un prix d’équipe pour les cadets sur la saison 2020-2021 et une victoire en FFC D4</a:t>
            </a:r>
          </a:p>
          <a:p>
            <a:pPr algn="just"/>
            <a:r>
              <a:rPr lang="fr-FR" dirty="0"/>
              <a:t>Les compétitions se déroulent sur toute l’Ile de France.</a:t>
            </a:r>
          </a:p>
          <a:p>
            <a:pPr algn="just"/>
            <a:r>
              <a:rPr lang="fr-FR" dirty="0"/>
              <a:t>Le VTT qui comprend 67 membres dont 10 encadrants.</a:t>
            </a:r>
          </a:p>
          <a:p>
            <a:pPr algn="just"/>
            <a:r>
              <a:rPr lang="fr-FR" dirty="0"/>
              <a:t>La  saison 2020-2021 nous avons participés à une seule compétition dû au COVID  et avons  </a:t>
            </a:r>
            <a:r>
              <a:rPr lang="fr-FR" dirty="0">
                <a:solidFill>
                  <a:schemeClr val="tx2"/>
                </a:solidFill>
              </a:rPr>
              <a:t>obtenu</a:t>
            </a:r>
            <a:r>
              <a:rPr lang="fr-FR" dirty="0"/>
              <a:t>:</a:t>
            </a:r>
          </a:p>
          <a:p>
            <a:pPr algn="just"/>
            <a:r>
              <a:rPr lang="fr-FR" dirty="0"/>
              <a:t>Tous les enfants on fini leur course et sont classés dans les 10 premiers sur 22 partants</a:t>
            </a:r>
          </a:p>
          <a:p>
            <a:pPr algn="just"/>
            <a:r>
              <a:rPr lang="fr-FR" dirty="0"/>
              <a:t>La PISTE qui comprend 4 membres,</a:t>
            </a:r>
          </a:p>
        </p:txBody>
      </p:sp>
    </p:spTree>
    <p:extLst>
      <p:ext uri="{BB962C8B-B14F-4D97-AF65-F5344CB8AC3E}">
        <p14:creationId xmlns:p14="http://schemas.microsoft.com/office/powerpoint/2010/main" val="54677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NOTRE SECTION : LE CYCLISME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fr-FR" sz="2900" dirty="0"/>
              <a:t>L’association R.A.C Cyclisme à but non lucratif est une section sportive autonome financièrement et administrativement dans son domaine de prédilection : la pratique du Vélo Tout Terrain, de Route et de Piste </a:t>
            </a:r>
          </a:p>
          <a:p>
            <a:pPr algn="just"/>
            <a:endParaRPr lang="fr-FR" sz="2900" dirty="0"/>
          </a:p>
          <a:p>
            <a:pPr algn="just"/>
            <a:r>
              <a:rPr lang="fr-FR" sz="2900" dirty="0"/>
              <a:t>Elle a pour vocation l'initiation, la pratique loisir et compétition, dans le domaine du cyclisme dans un cadre associatif et bénévole. </a:t>
            </a:r>
          </a:p>
          <a:p>
            <a:pPr algn="just"/>
            <a:endParaRPr lang="fr-FR" sz="2900" dirty="0"/>
          </a:p>
          <a:p>
            <a:pPr algn="just"/>
            <a:r>
              <a:rPr lang="fr-FR" sz="2900" dirty="0"/>
              <a:t>R.A.C. Cyclisme est une association affiliée à l’UFOLEP, FSGT et FFC</a:t>
            </a:r>
          </a:p>
          <a:p>
            <a:pPr algn="just"/>
            <a:endParaRPr lang="fr-FR" sz="2900" dirty="0"/>
          </a:p>
          <a:p>
            <a:pPr algn="just"/>
            <a:r>
              <a:rPr lang="fr-FR" sz="2900" dirty="0"/>
              <a:t>L'UFOLEP est une fédération agréée par le Ministère des Sports et membre du Comité National Olympique et Sportif Français (CNOSF).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83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3389" y="924513"/>
            <a:ext cx="9419304" cy="50089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/>
              <a:t>Nous fonctionnons grâce à un « Le Bureau »  : organe exécutif de l’association. </a:t>
            </a:r>
          </a:p>
          <a:p>
            <a:pPr marL="0" indent="0">
              <a:buNone/>
            </a:pPr>
            <a:r>
              <a:rPr lang="fr-FR" sz="1600" dirty="0"/>
              <a:t>Il organise, décide, gère, planifie l'activité annuelle de la section tel que cela a été défini dans les statuts de l'association. </a:t>
            </a:r>
          </a:p>
          <a:p>
            <a:pPr marL="0" indent="0">
              <a:buNone/>
            </a:pPr>
            <a:r>
              <a:rPr lang="fr-FR" sz="1600" dirty="0"/>
              <a:t>Les membres constituant le Bureau sont des adhérents </a:t>
            </a:r>
            <a:r>
              <a:rPr lang="fr-FR" sz="1600" b="1" u="sng" dirty="0"/>
              <a:t>bénévoles</a:t>
            </a:r>
            <a:r>
              <a:rPr lang="fr-FR" sz="1600" dirty="0"/>
              <a:t> de l’association élus ou réélus lors de l’Assemblée Générale annuelle de l’association. </a:t>
            </a:r>
          </a:p>
          <a:p>
            <a:r>
              <a:rPr lang="fr-FR" sz="1600" dirty="0"/>
              <a:t>Le Bureau est constitué de : </a:t>
            </a:r>
          </a:p>
          <a:p>
            <a:pPr lvl="1"/>
            <a:r>
              <a:rPr lang="fr-FR" dirty="0"/>
              <a:t>Un Président, </a:t>
            </a:r>
          </a:p>
          <a:p>
            <a:pPr lvl="1"/>
            <a:r>
              <a:rPr lang="fr-FR" dirty="0"/>
              <a:t>Un Trésorier, </a:t>
            </a:r>
          </a:p>
          <a:p>
            <a:pPr lvl="1"/>
            <a:r>
              <a:rPr lang="fr-FR" dirty="0"/>
              <a:t>Un Secrétaire, </a:t>
            </a:r>
          </a:p>
          <a:p>
            <a:pPr lvl="1"/>
            <a:r>
              <a:rPr lang="fr-FR" dirty="0"/>
              <a:t>et des membres remplissant chacun une fonction et/ou mission dans le cadre du bon fonctionnement de l’association.</a:t>
            </a:r>
            <a:endParaRPr lang="fr-FR" sz="1600" dirty="0"/>
          </a:p>
          <a:p>
            <a:pPr marL="0" indent="0">
              <a:buNone/>
            </a:pPr>
            <a:r>
              <a:rPr lang="fr-FR" sz="1600" dirty="0"/>
              <a:t>N’étant pas à but lucratif, nous attachons une attention particulière à notre image et à la  motivation de nos bénévoles. 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0655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 FAISONS NOUS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Chaque samedi après midi nous organisons des entrainements VTT pour les enfants à partis de 7 ans.</a:t>
            </a:r>
          </a:p>
          <a:p>
            <a:r>
              <a:rPr lang="fr-FR" dirty="0"/>
              <a:t>Chaque mercredi après midi et dimanche matin, nous organisons des entrainements ROUTE pour les enfants à partir de 13 ans</a:t>
            </a:r>
          </a:p>
          <a:p>
            <a:r>
              <a:rPr lang="fr-FR" dirty="0"/>
              <a:t>De part ses bénévoles les enfants sont accompagnés dans la découverte et l’apprentissage à la pratique du vélo en plein air.</a:t>
            </a:r>
          </a:p>
          <a:p>
            <a:r>
              <a:rPr lang="fr-FR" dirty="0">
                <a:solidFill>
                  <a:schemeClr val="tx2"/>
                </a:solidFill>
              </a:rPr>
              <a:t>De Manière ludique nous apprenons aux enfants les techniques de gestion des braquets en rapport avec le profil du terrain ainsi que le gout de l’effort.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063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REGLES DE PRATIQUE DU SPORT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6800" u="sng" dirty="0"/>
              <a:t>Conditions de pratique et de sécurité :</a:t>
            </a:r>
            <a:endParaRPr lang="fr-FR" sz="6800" dirty="0"/>
          </a:p>
          <a:p>
            <a:endParaRPr lang="fr-FR" sz="6800" dirty="0"/>
          </a:p>
          <a:p>
            <a:pPr lvl="0">
              <a:spcAft>
                <a:spcPts val="2400"/>
              </a:spcAft>
            </a:pPr>
            <a:r>
              <a:rPr lang="fr-FR" sz="6800" dirty="0">
                <a:solidFill>
                  <a:schemeClr val="tx2"/>
                </a:solidFill>
              </a:rPr>
              <a:t>Nos adhérents sont équipés aux couleurs du club</a:t>
            </a:r>
          </a:p>
          <a:p>
            <a:pPr lvl="0"/>
            <a:r>
              <a:rPr lang="fr-FR" sz="6800" dirty="0"/>
              <a:t> Port du casque obligatoire</a:t>
            </a:r>
          </a:p>
          <a:p>
            <a:endParaRPr lang="fr-FR" sz="6800" dirty="0"/>
          </a:p>
          <a:p>
            <a:pPr lvl="0"/>
            <a:r>
              <a:rPr lang="fr-FR" sz="6800" dirty="0"/>
              <a:t>Venir avec un vélo entretenu et vérifié (crevaison, chaîne…)</a:t>
            </a:r>
          </a:p>
          <a:p>
            <a:endParaRPr lang="fr-FR" sz="6800" dirty="0"/>
          </a:p>
          <a:p>
            <a:pPr lvl="0"/>
            <a:r>
              <a:rPr lang="fr-FR" sz="6800" dirty="0"/>
              <a:t>Port de gants et de lunettes adaptées</a:t>
            </a:r>
          </a:p>
          <a:p>
            <a:endParaRPr lang="fr-FR" sz="6800" dirty="0"/>
          </a:p>
          <a:p>
            <a:pPr lvl="0"/>
            <a:r>
              <a:rPr lang="fr-FR" sz="6800" dirty="0"/>
              <a:t>Emport de boisson en quantité suffisante, de nourriture </a:t>
            </a:r>
          </a:p>
          <a:p>
            <a:endParaRPr lang="fr-FR" sz="6800" dirty="0"/>
          </a:p>
          <a:p>
            <a:pPr lvl="0"/>
            <a:r>
              <a:rPr lang="fr-FR" sz="6800" dirty="0"/>
              <a:t>Vêtement de pluie fortement recommandé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74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0374" y="0"/>
            <a:ext cx="10018713" cy="1140543"/>
          </a:xfrm>
        </p:spPr>
        <p:txBody>
          <a:bodyPr>
            <a:normAutofit/>
          </a:bodyPr>
          <a:lstStyle/>
          <a:p>
            <a:r>
              <a:rPr lang="fr-FR" u="sng" dirty="0"/>
              <a:t>CHARTE DE BONNE CONDUITE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7344" y="1513767"/>
            <a:ext cx="9684775" cy="521109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fr-FR" dirty="0"/>
              <a:t>Respect de l'environnement permettant la pratique du CYCLISME (sport de plein air et de nature par excellence). </a:t>
            </a:r>
          </a:p>
          <a:p>
            <a:pPr lvl="0"/>
            <a:r>
              <a:rPr lang="fr-FR" dirty="0"/>
              <a:t>Pas de déchets laissés sur place</a:t>
            </a:r>
          </a:p>
          <a:p>
            <a:pPr lvl="0"/>
            <a:r>
              <a:rPr lang="fr-FR" dirty="0"/>
              <a:t>Respect du code de la route et de toute indication de circulation dans les zones forestières. Pas de vitesse excessive en zone "réputée" piétonnière. </a:t>
            </a:r>
          </a:p>
          <a:p>
            <a:pPr lvl="0"/>
            <a:r>
              <a:rPr lang="fr-FR" dirty="0"/>
              <a:t>Respect des règles de courtoisie lorsque l'on croise d'autre personnes pratiquant d'autres activités dans le même milieu (cavaliers, randonneurs, etc...). </a:t>
            </a:r>
          </a:p>
          <a:p>
            <a:pPr lvl="0"/>
            <a:r>
              <a:rPr lang="fr-FR" dirty="0"/>
              <a:t>Pas de mise en danger de soi-même </a:t>
            </a:r>
            <a:r>
              <a:rPr lang="fr-FR" dirty="0">
                <a:solidFill>
                  <a:schemeClr val="tx2"/>
                </a:solidFill>
              </a:rPr>
              <a:t>ou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/>
              <a:t>des autres participants au groupe par l'adoption d'attitude, de vitesse </a:t>
            </a:r>
            <a:r>
              <a:rPr lang="fr-FR" dirty="0">
                <a:solidFill>
                  <a:schemeClr val="tx2"/>
                </a:solidFill>
              </a:rPr>
              <a:t>ou</a:t>
            </a:r>
            <a:r>
              <a:rPr lang="fr-FR" dirty="0"/>
              <a:t> de comportement excessifs et dangereux</a:t>
            </a:r>
          </a:p>
          <a:p>
            <a:pPr lvl="0"/>
            <a:r>
              <a:rPr lang="fr-FR" dirty="0"/>
              <a:t>Signalisation immédiate de toute panne mécanique ou crevaison pour permettre au groupe de s'arrêter et éviter l'isolement de la personne victime de l'incident. </a:t>
            </a:r>
          </a:p>
          <a:p>
            <a:pPr lvl="0"/>
            <a:r>
              <a:rPr lang="fr-FR" dirty="0"/>
              <a:t>En cas de panne ou d'accident il est demandé à chacun d'appliquer les règles de solidarité et d'apporter son aide, quel que soit la nature de l'événement, dans la limite de ses compétences personnelles.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92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RESULTATS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Saison 2020-2021 malgré le contexte nos coureurs ont participés à plusieurs courses de routes </a:t>
            </a:r>
          </a:p>
          <a:p>
            <a:r>
              <a:rPr lang="fr-FR" dirty="0"/>
              <a:t>Avec Philippe GIROU 1</a:t>
            </a:r>
            <a:r>
              <a:rPr lang="fr-FR" baseline="30000" dirty="0"/>
              <a:t>er</a:t>
            </a:r>
            <a:r>
              <a:rPr lang="fr-FR" dirty="0"/>
              <a:t> en FFC D4 le 4 juillet 2021</a:t>
            </a:r>
          </a:p>
          <a:p>
            <a:r>
              <a:rPr lang="fr-FR" dirty="0"/>
              <a:t>Les cadets ont emportés au total 6 victoires et 10 podium ainsi que 3 prix d’équipes</a:t>
            </a:r>
          </a:p>
          <a:p>
            <a:r>
              <a:rPr lang="fr-FR" dirty="0"/>
              <a:t>Antoine FAESSEL 2eme au départemental 92 dans les cadets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30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2021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L’objectif de cette saison est </a:t>
            </a:r>
            <a:r>
              <a:rPr lang="fr-FR" dirty="0">
                <a:solidFill>
                  <a:schemeClr val="tx2"/>
                </a:solidFill>
              </a:rPr>
              <a:t>d’étoffer notre groupe jeunes et d’avoir une approche de la compétition plus incisive.</a:t>
            </a:r>
          </a:p>
          <a:p>
            <a:r>
              <a:rPr lang="fr-FR" dirty="0"/>
              <a:t>D</a:t>
            </a:r>
            <a:r>
              <a:rPr lang="fr-FR" dirty="0">
                <a:solidFill>
                  <a:schemeClr val="tx2"/>
                </a:solidFill>
              </a:rPr>
              <a:t> ‘inscrire </a:t>
            </a:r>
            <a:r>
              <a:rPr lang="fr-FR" dirty="0"/>
              <a:t>nos enfants sur d’autres championnats. </a:t>
            </a:r>
          </a:p>
        </p:txBody>
      </p:sp>
    </p:spTree>
    <p:extLst>
      <p:ext uri="{BB962C8B-B14F-4D97-AF65-F5344CB8AC3E}">
        <p14:creationId xmlns:p14="http://schemas.microsoft.com/office/powerpoint/2010/main" val="2210684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1075</Words>
  <Application>Microsoft Office PowerPoint</Application>
  <PresentationFormat>Grand écran</PresentationFormat>
  <Paragraphs>105</Paragraphs>
  <Slides>13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Corbel</vt:lpstr>
      <vt:lpstr>Parallaxe</vt:lpstr>
      <vt:lpstr>DOSSIER DE PARTENARIAT</vt:lpstr>
      <vt:lpstr>PRESENTATION DE SECTION CYCLISME DU R.A.C </vt:lpstr>
      <vt:lpstr>NOTRE SECTION : LE CYCLISME</vt:lpstr>
      <vt:lpstr>Présentation PowerPoint</vt:lpstr>
      <vt:lpstr>QUE FAISONS NOUS ?</vt:lpstr>
      <vt:lpstr>REGLES DE PRATIQUE DU SPORT</vt:lpstr>
      <vt:lpstr>CHARTE DE BONNE CONDUITE</vt:lpstr>
      <vt:lpstr>NOS RESULTATS</vt:lpstr>
      <vt:lpstr>OBJECTIFS 2021</vt:lpstr>
      <vt:lpstr>OBJECTIFS 2021-2022</vt:lpstr>
      <vt:lpstr>NOS BESOINS</vt:lpstr>
      <vt:lpstr>Présentation PowerPoint</vt:lpstr>
      <vt:lpstr>CONTRAT DE PARTENARIAT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DOSSIER DE PARTENARIAT</dc:title>
  <dc:creator>bruno anguille</dc:creator>
  <cp:lastModifiedBy>bruno anguille</cp:lastModifiedBy>
  <cp:revision>12</cp:revision>
  <dcterms:created xsi:type="dcterms:W3CDTF">2019-07-06T15:32:11Z</dcterms:created>
  <dcterms:modified xsi:type="dcterms:W3CDTF">2021-10-12T19:41:15Z</dcterms:modified>
</cp:coreProperties>
</file>